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media/image13.png" ContentType="image/png"/>
  <Override PartName="/ppt/media/image11.gif" ContentType="image/gif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2.gif" ContentType="image/gif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png>
</file>

<file path=ppt/media/image10.png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fr-FR" sz="1800" spc="-1" strike="noStrike">
                <a:solidFill>
                  <a:srgbClr val="ffffff"/>
                </a:solidFill>
                <a:latin typeface="Century Gothic"/>
              </a:rPr>
              <a:t>Cliquez pour déplacer la diapo</a:t>
            </a:r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2000" spc="-1" strike="noStrike">
                <a:latin typeface="Arial"/>
              </a:rPr>
              <a:t>Cliquez pour modifier le format des notes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1400" spc="-1" strike="noStrike">
                <a:latin typeface="Times New Roman"/>
              </a:rPr>
              <a:t> 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fr-FR" sz="1400" spc="-1" strike="noStrike">
                <a:latin typeface="Times New Roman"/>
              </a:rPr>
              <a:t> 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9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9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047A2293-B4B0-43BE-9A96-F1A394CDCF33}" type="slidenum">
              <a:rPr b="0" lang="fr-FR" sz="1400" spc="-1" strike="noStrike">
                <a:latin typeface="Times New Roman"/>
              </a:rPr>
              <a:t>&lt;numéro&gt;</a:t>
            </a:fld>
            <a:endParaRPr b="0" lang="fr-F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2000" spc="-1" strike="noStrike">
                <a:latin typeface="Arial"/>
              </a:rPr>
              <a:t>Nous allons aujourd’hui présenter le format de compression d’image JPEG2000</a:t>
            </a:r>
            <a:endParaRPr b="0" lang="fr-FR" sz="2000" spc="-1" strike="noStrike">
              <a:latin typeface="Arial"/>
            </a:endParaRPr>
          </a:p>
          <a:p>
            <a:endParaRPr b="0" lang="fr-FR" sz="2000" spc="-1" strike="noStrike">
              <a:latin typeface="Arial"/>
            </a:endParaRPr>
          </a:p>
          <a:p>
            <a:r>
              <a:rPr b="0" lang="fr-FR" sz="2000" spc="-1" strike="noStrike">
                <a:latin typeface="Arial"/>
              </a:rPr>
              <a:t>Dérivée de JPEG, créé en 2000</a:t>
            </a:r>
            <a:endParaRPr b="0" lang="fr-FR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2000" spc="-1" strike="noStrike">
                <a:latin typeface="Arial"/>
              </a:rPr>
              <a:t>Méthode compression qui peut-être avec ou sans perte.</a:t>
            </a:r>
            <a:endParaRPr b="0" lang="fr-FR" sz="2000" spc="-1" strike="noStrike">
              <a:latin typeface="Arial"/>
            </a:endParaRPr>
          </a:p>
          <a:p>
            <a:r>
              <a:rPr b="0" lang="fr-FR" sz="2000" spc="-1" strike="noStrike">
                <a:latin typeface="Arial"/>
              </a:rPr>
              <a:t>Le format JPEG2000 a pour but de compresser plus efficacement une image que le JPEG.</a:t>
            </a:r>
            <a:endParaRPr b="0" lang="fr-FR" sz="2000" spc="-1" strike="noStrike">
              <a:latin typeface="Arial"/>
            </a:endParaRPr>
          </a:p>
          <a:p>
            <a:r>
              <a:rPr b="0" lang="fr-FR" sz="2000" spc="-1" strike="noStrike">
                <a:latin typeface="Arial"/>
              </a:rPr>
              <a:t>JPEG : transformée en cosinus discrète</a:t>
            </a:r>
            <a:endParaRPr b="0" lang="fr-FR" sz="2000" spc="-1" strike="noStrike">
              <a:latin typeface="Arial"/>
            </a:endParaRPr>
          </a:p>
          <a:p>
            <a:r>
              <a:rPr b="0" lang="fr-FR" sz="2000" spc="-1" strike="noStrike">
                <a:latin typeface="Arial"/>
              </a:rPr>
              <a:t>JPEG2000 : transformée en ondelettes + sélection de régions d’intérêts  dans l’image</a:t>
            </a:r>
            <a:endParaRPr b="0" lang="fr-FR" sz="2000" spc="-1" strike="noStrike">
              <a:latin typeface="Arial"/>
            </a:endParaRPr>
          </a:p>
          <a:p>
            <a:r>
              <a:rPr b="0" lang="fr-FR" sz="2000" spc="-1" strike="noStrike">
                <a:latin typeface="Arial"/>
              </a:rPr>
              <a:t>Surtout utilisé dans les milieux professionnels. </a:t>
            </a:r>
            <a:endParaRPr b="0" lang="fr-FR" sz="2000" spc="-1" strike="noStrike">
              <a:latin typeface="Arial"/>
            </a:endParaRPr>
          </a:p>
          <a:p>
            <a:r>
              <a:rPr b="0" lang="fr-FR" sz="2000" spc="-1" strike="noStrike">
                <a:latin typeface="Arial"/>
              </a:rPr>
              <a:t>Pas supporté par les navigateurs internet (sans extensions)</a:t>
            </a:r>
            <a:endParaRPr b="0" lang="fr-FR" sz="20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2000" spc="-1" strike="noStrike">
                <a:latin typeface="Arial"/>
              </a:rPr>
              <a:t>Algorithme JPEG 2000 : 3 étapes + options</a:t>
            </a:r>
            <a:endParaRPr b="0" lang="fr-FR" sz="2000" spc="-1" strike="noStrike">
              <a:latin typeface="Arial"/>
            </a:endParaRPr>
          </a:p>
          <a:p>
            <a:endParaRPr b="0" lang="fr-FR" sz="2000" spc="-1" strike="noStrike">
              <a:latin typeface="Arial"/>
            </a:endParaRPr>
          </a:p>
          <a:p>
            <a:endParaRPr b="0" lang="fr-FR" sz="2000" spc="-1" strike="noStrike">
              <a:latin typeface="Arial"/>
            </a:endParaRPr>
          </a:p>
          <a:p>
            <a:endParaRPr b="0" lang="fr-FR" sz="2000" spc="-1" strike="noStrike">
              <a:latin typeface="Arial"/>
            </a:endParaRPr>
          </a:p>
          <a:p>
            <a:endParaRPr b="0" lang="fr-FR" sz="2000" spc="-1" strike="noStrike">
              <a:latin typeface="Arial"/>
            </a:endParaRPr>
          </a:p>
          <a:p>
            <a:endParaRPr b="0" lang="fr-FR" sz="2000" spc="-1" strike="noStrike">
              <a:latin typeface="Arial"/>
            </a:endParaRPr>
          </a:p>
          <a:p>
            <a:endParaRPr b="0" lang="fr-FR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fr-FR" sz="7200" spc="-1" strike="noStrike">
                <a:solidFill>
                  <a:srgbClr val="ebebeb"/>
                </a:solidFill>
                <a:latin typeface="Century Gothic"/>
              </a:rPr>
              <a:t>Modifiez le style du titre</a:t>
            </a:r>
            <a:endParaRPr b="0" lang="fr-FR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2BC2120E-314E-46AC-86DA-C31DFC7DC1E5}" type="datetime">
              <a:rPr b="0" lang="fr-FR" sz="1100" spc="-1" strike="noStrike">
                <a:solidFill>
                  <a:srgbClr val="ffffff"/>
                </a:solidFill>
                <a:latin typeface="Century Gothic"/>
              </a:rPr>
              <a:t>05/03/2020</a:t>
            </a:fld>
            <a:endParaRPr b="0" lang="fr-FR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F5E6AFC4-5C7A-4989-B653-C928FB707891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fr-FR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latin typeface="Century Gothic"/>
              </a:rPr>
              <a:t>Cliquez pour éditer le format du plan de texte</a:t>
            </a:r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600" spc="-1" strike="noStrike">
                <a:solidFill>
                  <a:srgbClr val="ffffff"/>
                </a:solidFill>
                <a:latin typeface="Century Gothic"/>
              </a:rPr>
              <a:t>Second niveau de plan</a:t>
            </a:r>
            <a:endParaRPr b="0" lang="fr-FR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ffffff"/>
                </a:solidFill>
                <a:latin typeface="Century Gothic"/>
              </a:rPr>
              <a:t>Troisième niveau de plan</a:t>
            </a:r>
            <a:endParaRPr b="0" lang="fr-FR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ffffff"/>
                </a:solidFill>
                <a:latin typeface="Century Gothic"/>
              </a:rPr>
              <a:t>Quatrième niveau de plan</a:t>
            </a:r>
            <a:endParaRPr b="0" lang="fr-FR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latin typeface="Century Gothic"/>
              </a:rPr>
              <a:t>Cinquième niveau de plan</a:t>
            </a:r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latin typeface="Century Gothic"/>
              </a:rPr>
              <a:t>Sixième niveau de plan</a:t>
            </a:r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latin typeface="Century Gothic"/>
              </a:rPr>
              <a:t>Septième niveau de plan</a:t>
            </a:r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fr-FR" sz="4200" spc="-1" strike="noStrike">
                <a:solidFill>
                  <a:srgbClr val="ebebeb"/>
                </a:solidFill>
                <a:latin typeface="Century Gothic"/>
              </a:rPr>
              <a:t>Modifiez le style du titre</a:t>
            </a:r>
            <a:endParaRPr b="0" lang="fr-FR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fr-FR" sz="2000" spc="-1" strike="noStrike">
                <a:solidFill>
                  <a:srgbClr val="ffffff"/>
                </a:solidFill>
                <a:latin typeface="Century Gothic"/>
              </a:rPr>
              <a:t>Modifiez les styles du texte du masque</a:t>
            </a:r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ffffff"/>
                </a:solidFill>
                <a:latin typeface="Century Gothic"/>
              </a:rPr>
              <a:t>Deuxième niveau</a:t>
            </a:r>
            <a:endParaRPr b="0" lang="fr-FR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fr-FR" sz="1600" spc="-1" strike="noStrike">
                <a:solidFill>
                  <a:srgbClr val="ffffff"/>
                </a:solidFill>
                <a:latin typeface="Century Gothic"/>
              </a:rPr>
              <a:t>Troisième niveau</a:t>
            </a:r>
            <a:endParaRPr b="0" lang="fr-FR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fr-FR" sz="1400" spc="-1" strike="noStrike">
                <a:solidFill>
                  <a:srgbClr val="ffffff"/>
                </a:solidFill>
                <a:latin typeface="Century Gothic"/>
              </a:rPr>
              <a:t>Quatrième niveau</a:t>
            </a:r>
            <a:endParaRPr b="0" lang="fr-FR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fr-FR" sz="1400" spc="-1" strike="noStrike">
                <a:solidFill>
                  <a:srgbClr val="ffffff"/>
                </a:solidFill>
                <a:latin typeface="Century Gothic"/>
              </a:rPr>
              <a:t>Cinquième niveau</a:t>
            </a:r>
            <a:endParaRPr b="0" lang="fr-FR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C23D3EFE-3EB1-4EAF-A814-607EC4C9132E}" type="datetime">
              <a:rPr b="0" lang="fr-FR" sz="1100" spc="-1" strike="noStrike">
                <a:solidFill>
                  <a:srgbClr val="ffffff"/>
                </a:solidFill>
                <a:latin typeface="Century Gothic"/>
              </a:rPr>
              <a:t>05/03/2020</a:t>
            </a:fld>
            <a:endParaRPr b="0" lang="fr-FR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443D402E-E266-4B24-B1D7-6C4789D0CA1E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fr-FR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gif"/><Relationship Id="rId2" Type="http://schemas.openxmlformats.org/officeDocument/2006/relationships/image" Target="../media/image12.gif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407600" y="288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fr-FR" sz="3600" spc="-1" strike="noStrike" cap="all">
                <a:solidFill>
                  <a:srgbClr val="8ad0d6"/>
                </a:solidFill>
                <a:latin typeface="Century Gothic"/>
              </a:rPr>
              <a:t>JPEG2000</a:t>
            </a:r>
            <a:endParaRPr b="0" lang="fr-FR" sz="36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fr-FR" sz="4200" spc="-1" strike="noStrike">
                <a:solidFill>
                  <a:srgbClr val="ebebeb"/>
                </a:solidFill>
                <a:latin typeface="Century Gothic"/>
              </a:rPr>
              <a:t>Présentation</a:t>
            </a:r>
            <a:endParaRPr b="0" lang="fr-FR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2" name="Image 4" descr=""/>
          <p:cNvPicPr/>
          <p:nvPr/>
        </p:nvPicPr>
        <p:blipFill>
          <a:blip r:embed="rId1"/>
          <a:stretch/>
        </p:blipFill>
        <p:spPr>
          <a:xfrm>
            <a:off x="95760" y="1689480"/>
            <a:ext cx="5945040" cy="4033080"/>
          </a:xfrm>
          <a:prstGeom prst="rect">
            <a:avLst/>
          </a:prstGeom>
          <a:ln>
            <a:noFill/>
          </a:ln>
        </p:spPr>
      </p:pic>
      <p:pic>
        <p:nvPicPr>
          <p:cNvPr id="103" name="Image 5" descr=""/>
          <p:cNvPicPr/>
          <p:nvPr/>
        </p:nvPicPr>
        <p:blipFill>
          <a:blip r:embed="rId2"/>
          <a:stretch/>
        </p:blipFill>
        <p:spPr>
          <a:xfrm>
            <a:off x="6130800" y="1689480"/>
            <a:ext cx="5945040" cy="4033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fr-FR" sz="4200" spc="-1" strike="noStrike">
                <a:solidFill>
                  <a:srgbClr val="ebebeb"/>
                </a:solidFill>
                <a:latin typeface="Century Gothic"/>
              </a:rPr>
              <a:t>Algorithme</a:t>
            </a:r>
            <a:endParaRPr b="0" lang="fr-FR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5" name="Image 4" descr=""/>
          <p:cNvPicPr/>
          <p:nvPr/>
        </p:nvPicPr>
        <p:blipFill>
          <a:blip r:embed="rId1"/>
          <a:stretch/>
        </p:blipFill>
        <p:spPr>
          <a:xfrm>
            <a:off x="3468240" y="1706400"/>
            <a:ext cx="4230360" cy="4114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fr-FR" sz="4200" spc="-1" strike="noStrike">
                <a:solidFill>
                  <a:srgbClr val="ebebeb"/>
                </a:solidFill>
                <a:latin typeface="Century Gothic"/>
              </a:rPr>
              <a:t>Filtres de Daubechies</a:t>
            </a:r>
            <a:endParaRPr b="0" lang="fr-FR" sz="4200" spc="-1" strike="noStrike">
              <a:solidFill>
                <a:srgbClr val="ebebeb"/>
              </a:solidFill>
              <a:latin typeface="Century Gothic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07" name="Formula 2"/>
              <p:cNvSpPr txBox="1"/>
              <p:nvPr/>
            </p:nvSpPr>
            <p:spPr>
              <a:xfrm>
                <a:off x="1728000" y="2628000"/>
                <a:ext cx="1598400" cy="8643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c</m:t>
                        </m:r>
                      </m:e>
                      <m:sub>
                        <m:r>
                          <m:t xml:space="preserve">0</m:t>
                        </m:r>
                      </m:sub>
                    </m:sSub>
                    <m:r>
                      <m:t xml:space="preserve">=</m:t>
                    </m:r>
                    <m:f>
                      <m:num>
                        <m:r>
                          <m:t xml:space="preserve">1</m:t>
                        </m:r>
                        <m:r>
                          <m:t xml:space="preserve">+</m:t>
                        </m:r>
                        <m:rad>
                          <m:radPr>
                            <m:degHide m:val="1"/>
                          </m:radPr>
                          <m:deg/>
                          <m:e>
                            <m:r>
                              <m:t xml:space="preserve">3</m:t>
                            </m:r>
                          </m:e>
                        </m:rad>
                      </m:num>
                      <m:den>
                        <m:r>
                          <m:t xml:space="preserve">4</m:t>
                        </m:r>
                        <m:rad>
                          <m:radPr>
                            <m:degHide m:val="1"/>
                          </m:radPr>
                          <m:deg/>
                          <m:e>
                            <m:r>
                              <m:t xml:space="preserve">2</m:t>
                            </m:r>
                          </m:e>
                        </m:ra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108" name="Formula 3"/>
              <p:cNvSpPr txBox="1"/>
              <p:nvPr/>
            </p:nvSpPr>
            <p:spPr>
              <a:xfrm>
                <a:off x="4046400" y="2592000"/>
                <a:ext cx="1593720" cy="8643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c</m:t>
                        </m:r>
                      </m:e>
                      <m:sub>
                        <m:r>
                          <m:t xml:space="preserve">1</m:t>
                        </m:r>
                      </m:sub>
                    </m:sSub>
                    <m:r>
                      <m:t xml:space="preserve">=</m:t>
                    </m:r>
                    <m:f>
                      <m:num>
                        <m:r>
                          <m:t xml:space="preserve">3</m:t>
                        </m:r>
                        <m:r>
                          <m:t xml:space="preserve">+</m:t>
                        </m:r>
                        <m:rad>
                          <m:radPr>
                            <m:degHide m:val="1"/>
                          </m:radPr>
                          <m:deg/>
                          <m:e>
                            <m:r>
                              <m:t xml:space="preserve">3</m:t>
                            </m:r>
                          </m:e>
                        </m:rad>
                      </m:num>
                      <m:den>
                        <m:r>
                          <m:t xml:space="preserve">4</m:t>
                        </m:r>
                        <m:rad>
                          <m:radPr>
                            <m:degHide m:val="1"/>
                          </m:radPr>
                          <m:deg/>
                          <m:e>
                            <m:r>
                              <m:t xml:space="preserve">2</m:t>
                            </m:r>
                          </m:e>
                        </m:ra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109" name="Formula 4"/>
              <p:cNvSpPr txBox="1"/>
              <p:nvPr/>
            </p:nvSpPr>
            <p:spPr>
              <a:xfrm>
                <a:off x="6336000" y="2556000"/>
                <a:ext cx="1649880" cy="8643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c</m:t>
                        </m:r>
                      </m:e>
                      <m:sub>
                        <m:r>
                          <m:t xml:space="preserve">2</m:t>
                        </m:r>
                      </m:sub>
                    </m:sSub>
                    <m:r>
                      <m:t xml:space="preserve">=</m:t>
                    </m:r>
                    <m:f>
                      <m:num>
                        <m:r>
                          <m:t xml:space="preserve">3</m:t>
                        </m:r>
                        <m:r>
                          <m:t xml:space="preserve">−</m:t>
                        </m:r>
                        <m:rad>
                          <m:radPr>
                            <m:degHide m:val="1"/>
                          </m:radPr>
                          <m:deg/>
                          <m:e>
                            <m:r>
                              <m:t xml:space="preserve">3</m:t>
                            </m:r>
                          </m:e>
                        </m:rad>
                      </m:num>
                      <m:den>
                        <m:r>
                          <m:t xml:space="preserve">4</m:t>
                        </m:r>
                        <m:rad>
                          <m:radPr>
                            <m:degHide m:val="1"/>
                          </m:radPr>
                          <m:deg/>
                          <m:e>
                            <m:r>
                              <m:t xml:space="preserve">2</m:t>
                            </m:r>
                          </m:e>
                        </m:ra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110" name="Formula 5"/>
              <p:cNvSpPr txBox="1"/>
              <p:nvPr/>
            </p:nvSpPr>
            <p:spPr>
              <a:xfrm>
                <a:off x="8719200" y="2556000"/>
                <a:ext cx="1643040" cy="8643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c</m:t>
                        </m:r>
                      </m:e>
                      <m:sub>
                        <m:r>
                          <m:t xml:space="preserve">3</m:t>
                        </m:r>
                      </m:sub>
                    </m:sSub>
                    <m:r>
                      <m:t xml:space="preserve">=</m:t>
                    </m:r>
                    <m:f>
                      <m:num>
                        <m:r>
                          <m:t xml:space="preserve">1</m:t>
                        </m:r>
                        <m:r>
                          <m:t xml:space="preserve">−</m:t>
                        </m:r>
                        <m:rad>
                          <m:radPr>
                            <m:degHide m:val="1"/>
                          </m:radPr>
                          <m:deg/>
                          <m:e>
                            <m:r>
                              <m:t xml:space="preserve">3</m:t>
                            </m:r>
                          </m:e>
                        </m:rad>
                      </m:num>
                      <m:den>
                        <m:r>
                          <m:t xml:space="preserve">4</m:t>
                        </m:r>
                        <m:rad>
                          <m:radPr>
                            <m:degHide m:val="1"/>
                          </m:radPr>
                          <m:deg/>
                          <m:e>
                            <m:r>
                              <m:t xml:space="preserve">2</m:t>
                            </m:r>
                          </m:e>
                        </m:ra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111" name="Formula 6"/>
              <p:cNvSpPr txBox="1"/>
              <p:nvPr/>
            </p:nvSpPr>
            <p:spPr>
              <a:xfrm>
                <a:off x="6408000" y="4248000"/>
                <a:ext cx="4169160" cy="5400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g</m:t>
                    </m:r>
                    <m:r>
                      <m:t xml:space="preserve">=</m:t>
                    </m:r>
                    <m:d>
                      <m:dPr>
                        <m:begChr m:val="["/>
                        <m:endChr m:val="]"/>
                      </m:dPr>
                      <m:e>
                        <m:r>
                          <m:t xml:space="preserve">0,</m:t>
                        </m:r>
                        <m:r>
                          <m:t xml:space="preserve">−</m:t>
                        </m:r>
                        <m:sSub>
                          <m:e>
                            <m:r>
                              <m:t xml:space="preserve">c</m:t>
                            </m:r>
                          </m:e>
                          <m:sub>
                            <m:r>
                              <m:t xml:space="preserve">4</m:t>
                            </m:r>
                          </m:sub>
                        </m:sSub>
                        <m:r>
                          <m:t xml:space="preserve">,</m:t>
                        </m:r>
                        <m:sSub>
                          <m:e>
                            <m:r>
                              <m:t xml:space="preserve">c</m:t>
                            </m:r>
                          </m:e>
                          <m:sub>
                            <m:r>
                              <m:t xml:space="preserve">3</m:t>
                            </m:r>
                          </m:sub>
                        </m:sSub>
                        <m:r>
                          <m:t xml:space="preserve">,</m:t>
                        </m:r>
                        <m:r>
                          <m:t xml:space="preserve">−</m:t>
                        </m:r>
                        <m:sSub>
                          <m:e>
                            <m:r>
                              <m:t xml:space="preserve">c</m:t>
                            </m:r>
                          </m:e>
                          <m:sub>
                            <m:r>
                              <m:t xml:space="preserve">2</m:t>
                            </m:r>
                          </m:sub>
                        </m:sSub>
                        <m:r>
                          <m:t xml:space="preserve">,</m:t>
                        </m:r>
                        <m:sSub>
                          <m:e>
                            <m:r>
                              <m:t xml:space="preserve">c</m:t>
                            </m:r>
                          </m:e>
                          <m:sub>
                            <m:r>
                              <m:t xml:space="preserve">1</m:t>
                            </m:r>
                          </m:sub>
                        </m:sSub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112" name="Formula 7"/>
              <p:cNvSpPr txBox="1"/>
              <p:nvPr/>
            </p:nvSpPr>
            <p:spPr>
              <a:xfrm>
                <a:off x="1764000" y="4248000"/>
                <a:ext cx="4062960" cy="5400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h</m:t>
                    </m:r>
                    <m:r>
                      <m:t xml:space="preserve">=</m:t>
                    </m:r>
                    <m:d>
                      <m:dPr>
                        <m:begChr m:val="["/>
                        <m:endChr m:val="]"/>
                      </m:dPr>
                      <m:e>
                        <m:r>
                          <m:t xml:space="preserve">0,</m:t>
                        </m:r>
                        <m:sSub>
                          <m:e>
                            <m:r>
                              <m:t xml:space="preserve">c</m:t>
                            </m:r>
                          </m:e>
                          <m:sub>
                            <m:r>
                              <m:t xml:space="preserve">0</m:t>
                            </m:r>
                          </m:sub>
                        </m:sSub>
                        <m:r>
                          <m:t xml:space="preserve">,</m:t>
                        </m:r>
                        <m:sSub>
                          <m:e>
                            <m:r>
                              <m:t xml:space="preserve">c</m:t>
                            </m:r>
                          </m:e>
                          <m:sub>
                            <m:r>
                              <m:t xml:space="preserve">1</m:t>
                            </m:r>
                          </m:sub>
                        </m:sSub>
                        <m:r>
                          <m:t xml:space="preserve">,</m:t>
                        </m:r>
                        <m:sSub>
                          <m:e>
                            <m:r>
                              <m:t xml:space="preserve">c</m:t>
                            </m:r>
                          </m:e>
                          <m:sub>
                            <m:r>
                              <m:t xml:space="preserve">2</m:t>
                            </m:r>
                          </m:sub>
                        </m:sSub>
                        <m:r>
                          <m:t xml:space="preserve">,</m:t>
                        </m:r>
                        <m:sSub>
                          <m:e>
                            <m:r>
                              <m:t xml:space="preserve">c</m:t>
                            </m:r>
                          </m:e>
                          <m:sub>
                            <m:r>
                              <m:t xml:space="preserve">3</m:t>
                            </m:r>
                          </m:sub>
                        </m:sSub>
                        <m:r>
                          <m:t xml:space="preserve">,</m:t>
                        </m:r>
                        <m:sSub>
                          <m:e>
                            <m:r>
                              <m:t xml:space="preserve">c</m:t>
                            </m:r>
                          </m:e>
                          <m:sub>
                            <m:r>
                              <m:t xml:space="preserve">4</m:t>
                            </m:r>
                          </m:sub>
                        </m:sSub>
                      </m:e>
                    </m:d>
                  </m:oMath>
                </a14:m>
              </a:p>
            </p:txBody>
          </p:sp>
        </mc:Choice>
        <mc:Fallback/>
      </mc:AlternateContent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fr-FR" sz="4200" spc="-1" strike="noStrike">
                <a:solidFill>
                  <a:srgbClr val="ebebeb"/>
                </a:solidFill>
                <a:latin typeface="Century Gothic"/>
              </a:rPr>
              <a:t>Conclusion</a:t>
            </a:r>
            <a:endParaRPr b="0" lang="fr-FR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fr-FR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70</TotalTime>
  <Application>LibreOffice/6.0.7.3$Linux_X86_64 LibreOffice_project/00m0$Build-3</Application>
  <Words>4</Words>
  <Paragraphs>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2020-02-15T12:37:34Z</dcterms:created>
  <dc:creator>Roland Biguenet</dc:creator>
  <dc:description/>
  <dc:language>fr-FR</dc:language>
  <cp:lastModifiedBy/>
  <dcterms:modified xsi:type="dcterms:W3CDTF">2020-03-05T15:50:19Z</dcterms:modified>
  <cp:revision>13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